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460" r:id="rId3"/>
    <p:sldId id="498" r:id="rId4"/>
    <p:sldId id="497" r:id="rId5"/>
    <p:sldId id="492" r:id="rId6"/>
    <p:sldId id="469" r:id="rId7"/>
    <p:sldId id="461" r:id="rId8"/>
    <p:sldId id="462" r:id="rId9"/>
    <p:sldId id="463" r:id="rId10"/>
    <p:sldId id="464" r:id="rId11"/>
    <p:sldId id="465" r:id="rId12"/>
    <p:sldId id="466" r:id="rId13"/>
    <p:sldId id="470" r:id="rId14"/>
    <p:sldId id="471" r:id="rId15"/>
    <p:sldId id="467" r:id="rId16"/>
    <p:sldId id="472" r:id="rId17"/>
    <p:sldId id="473" r:id="rId18"/>
    <p:sldId id="468" r:id="rId19"/>
    <p:sldId id="493" r:id="rId20"/>
    <p:sldId id="474" r:id="rId21"/>
    <p:sldId id="475" r:id="rId22"/>
    <p:sldId id="476" r:id="rId23"/>
    <p:sldId id="477" r:id="rId24"/>
    <p:sldId id="478" r:id="rId25"/>
    <p:sldId id="479" r:id="rId26"/>
    <p:sldId id="494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9" r:id="rId40"/>
    <p:sldId id="495" r:id="rId41"/>
    <p:sldId id="4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498"/>
            <p14:sldId id="497"/>
          </p14:sldIdLst>
        </p14:section>
        <p14:section name="ACM" id="{47147C5C-E123-074C-817D-18F5D9DF9443}">
          <p14:sldIdLst>
            <p14:sldId id="492"/>
            <p14:sldId id="469"/>
            <p14:sldId id="461"/>
            <p14:sldId id="462"/>
            <p14:sldId id="463"/>
            <p14:sldId id="464"/>
            <p14:sldId id="465"/>
            <p14:sldId id="466"/>
            <p14:sldId id="470"/>
            <p14:sldId id="471"/>
            <p14:sldId id="467"/>
            <p14:sldId id="472"/>
            <p14:sldId id="473"/>
            <p14:sldId id="468"/>
          </p14:sldIdLst>
        </p14:section>
        <p14:section name="Languages" id="{00215FAA-4468-9747-A2E0-79198DAF7586}">
          <p14:sldIdLst>
            <p14:sldId id="49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Internet" id="{8A117D20-1ECB-9844-AA51-4DD98F232B44}">
          <p14:sldIdLst>
            <p14:sldId id="494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9"/>
          </p14:sldIdLst>
        </p14:section>
        <p14:section name="iOS" id="{B069B44A-5B17-3340-B0DF-6AF25A27A4C2}">
          <p14:sldIdLst>
            <p14:sldId id="495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56"/>
    <p:restoredTop sz="90557"/>
  </p:normalViewPr>
  <p:slideViewPr>
    <p:cSldViewPr snapToGrid="0" snapToObjects="1">
      <p:cViewPr>
        <p:scale>
          <a:sx n="105" d="100"/>
          <a:sy n="105" d="100"/>
        </p:scale>
        <p:origin x="14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9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25</a:t>
            </a:r>
            <a:br>
              <a:rPr lang="en-US" dirty="0" smtClean="0"/>
            </a:br>
            <a:r>
              <a:rPr lang="en-US" dirty="0" smtClean="0"/>
              <a:t>Life After CS 106A, Part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3" y="3917355"/>
            <a:ext cx="2207854" cy="22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3535543" y="3659697"/>
            <a:ext cx="1985409" cy="834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5012354" y="4337670"/>
            <a:ext cx="829344" cy="13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b="1" dirty="0" smtClean="0">
                <a:latin typeface="Consolas" charset="0"/>
              </a:rPr>
              <a:t>public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static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void</a:t>
            </a:r>
            <a:r>
              <a:rPr lang="en-GB" altLang="x-none" sz="3000" dirty="0" smtClean="0">
                <a:latin typeface="Consolas" charset="0"/>
              </a:rPr>
              <a:t> main(</a:t>
            </a:r>
            <a:r>
              <a:rPr lang="en-GB" altLang="x-none" sz="3000" b="1" dirty="0" smtClean="0">
                <a:latin typeface="Consolas" charset="0"/>
              </a:rPr>
              <a:t>String</a:t>
            </a:r>
            <a:r>
              <a:rPr lang="en-GB" altLang="x-none" sz="3000" dirty="0" smtClean="0">
                <a:latin typeface="Consolas" charset="0"/>
              </a:rPr>
              <a:t>[] </a:t>
            </a:r>
            <a:r>
              <a:rPr lang="en-GB" altLang="x-none" sz="3000" dirty="0" err="1" smtClean="0">
                <a:latin typeface="Consolas" charset="0"/>
              </a:rPr>
              <a:t>args</a:t>
            </a:r>
            <a:r>
              <a:rPr lang="en-GB" altLang="x-none" sz="3000" dirty="0" smtClean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 smtClean="0">
                <a:latin typeface="Consolas" charset="0"/>
              </a:rPr>
              <a:t>	 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 program = </a:t>
            </a:r>
            <a:r>
              <a:rPr lang="en-GB" altLang="x-none" sz="3000" b="1" dirty="0" smtClean="0">
                <a:latin typeface="Consolas" charset="0"/>
              </a:rPr>
              <a:t>new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program.init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program.run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}</a:t>
            </a:r>
            <a:endParaRPr lang="en-GB" altLang="x-none" sz="3000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50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 Barebones Java Program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public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200">
                <a:latin typeface="Consolas" charset="0"/>
              </a:rPr>
              <a:t> void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200">
                <a:latin typeface="Consolas" charset="0"/>
              </a:rPr>
              <a:t>(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String[] args</a:t>
            </a:r>
            <a:r>
              <a:rPr lang="en-GB" altLang="x-none" sz="220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   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200">
                <a:latin typeface="Consolas" charset="0"/>
              </a:rPr>
              <a:t>println("Hello,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r>
              <a:rPr lang="en-GB" altLang="x-none"/>
              <a:t>The method </a:t>
            </a:r>
            <a:r>
              <a:rPr lang="en-GB" altLang="x-none" b="1">
                <a:latin typeface="Consolas" charset="0"/>
              </a:rPr>
              <a:t>main</a:t>
            </a:r>
            <a:r>
              <a:rPr lang="en-GB" altLang="x-none"/>
              <a:t> is the true entry point for a Java program.</a:t>
            </a:r>
          </a:p>
          <a:p>
            <a:pPr lvl="1"/>
            <a:r>
              <a:rPr lang="en-US" altLang="x-none"/>
              <a:t>It must have the exact heading shown above.</a:t>
            </a:r>
          </a:p>
          <a:p>
            <a:pPr lvl="1"/>
            <a:r>
              <a:rPr lang="en-US" altLang="x-none"/>
              <a:t>The </a:t>
            </a:r>
            <a:r>
              <a:rPr lang="en-US" altLang="x-none">
                <a:latin typeface="Consolas" charset="0"/>
              </a:rPr>
              <a:t>String[] </a:t>
            </a:r>
            <a:r>
              <a:rPr lang="en-US" altLang="x-none" b="1">
                <a:latin typeface="Consolas" charset="0"/>
              </a:rPr>
              <a:t>args</a:t>
            </a:r>
            <a:r>
              <a:rPr lang="en-US" altLang="x-none"/>
              <a:t> are "command line arguments"  (ignored).</a:t>
            </a:r>
          </a:p>
          <a:p>
            <a:pPr lvl="1"/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println</a:t>
            </a:r>
            <a:r>
              <a:rPr lang="en-US" altLang="x-none"/>
              <a:t> command's true name is </a:t>
            </a:r>
            <a:r>
              <a:rPr lang="en-US" altLang="x-none">
                <a:latin typeface="Consolas" charset="0"/>
              </a:rPr>
              <a:t>System.out.println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Standard Java methods are </a:t>
            </a:r>
            <a:r>
              <a:rPr lang="en-US" altLang="x-none" b="1">
                <a:latin typeface="Consolas" charset="0"/>
              </a:rPr>
              <a:t>static</a:t>
            </a:r>
            <a:r>
              <a:rPr lang="en-US" altLang="x-none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734571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What does the </a:t>
            </a:r>
            <a:r>
              <a:rPr lang="en-US" altLang="x-none" b="1">
                <a:latin typeface="Consolas" charset="0"/>
              </a:rPr>
              <a:t>ConsoleProgram</a:t>
            </a:r>
            <a:r>
              <a:rPr lang="en-US" altLang="x-none"/>
              <a:t> library class do?</a:t>
            </a:r>
          </a:p>
          <a:p>
            <a:pPr lvl="1"/>
            <a:r>
              <a:rPr lang="en-US" altLang="x-none"/>
              <a:t>Creates a new graphical </a:t>
            </a:r>
            <a:r>
              <a:rPr lang="en-US" altLang="x-none" b="1"/>
              <a:t>window</a:t>
            </a:r>
          </a:p>
          <a:p>
            <a:pPr lvl="1"/>
            <a:r>
              <a:rPr lang="en-US" altLang="x-none"/>
              <a:t>Puts a scrollable </a:t>
            </a:r>
            <a:r>
              <a:rPr lang="en-US" altLang="x-none" b="1"/>
              <a:t>text area</a:t>
            </a:r>
            <a:r>
              <a:rPr lang="en-US" altLang="x-none"/>
              <a:t> into it</a:t>
            </a:r>
          </a:p>
          <a:p>
            <a:pPr lvl="1"/>
            <a:r>
              <a:rPr lang="en-US" altLang="x-none"/>
              <a:t>Provides </a:t>
            </a:r>
            <a:r>
              <a:rPr lang="en-US" altLang="x-none">
                <a:latin typeface="Consolas" charset="0"/>
              </a:rPr>
              <a:t>print</a:t>
            </a:r>
            <a:r>
              <a:rPr lang="en-US" altLang="x-none"/>
              <a:t> and </a:t>
            </a:r>
            <a:r>
              <a:rPr lang="en-US" altLang="x-none">
                <a:latin typeface="Consolas" charset="0"/>
              </a:rPr>
              <a:t>println</a:t>
            </a:r>
            <a:r>
              <a:rPr lang="en-US" altLang="x-none"/>
              <a:t> commands</a:t>
            </a:r>
            <a:br>
              <a:rPr lang="en-US" altLang="x-none"/>
            </a:br>
            <a:r>
              <a:rPr lang="en-US" altLang="x-none"/>
              <a:t>to send text </a:t>
            </a:r>
            <a:r>
              <a:rPr lang="en-US" altLang="x-none" b="1"/>
              <a:t>output</a:t>
            </a:r>
            <a:r>
              <a:rPr lang="en-US" altLang="x-none"/>
              <a:t> to that window</a:t>
            </a:r>
          </a:p>
          <a:p>
            <a:pPr lvl="1"/>
            <a:r>
              <a:rPr lang="en-US" altLang="x-none"/>
              <a:t>contains a </a:t>
            </a:r>
            <a:r>
              <a:rPr lang="en-US" altLang="x-none" b="1">
                <a:latin typeface="Consolas" charset="0"/>
              </a:rPr>
              <a:t>main</a:t>
            </a:r>
            <a:r>
              <a:rPr lang="en-US" altLang="x-none" b="1"/>
              <a:t> method</a:t>
            </a:r>
            <a:r>
              <a:rPr lang="en-US" altLang="x-none"/>
              <a:t> that calls your</a:t>
            </a:r>
            <a:br>
              <a:rPr lang="en-US" altLang="x-none"/>
            </a:br>
            <a:r>
              <a:rPr lang="en-US" altLang="x-none"/>
              <a:t>program class's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method</a:t>
            </a:r>
          </a:p>
          <a:p>
            <a:pPr lvl="2"/>
            <a:r>
              <a:rPr lang="en-US" altLang="x-none">
                <a:latin typeface="Consolas" charset="0"/>
              </a:rPr>
              <a:t>ConsoleProgram</a:t>
            </a:r>
            <a:r>
              <a:rPr lang="en-US" altLang="x-none"/>
              <a:t>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public class </a:t>
            </a:r>
            <a:r>
              <a:rPr lang="en-US" altLang="x-none" b="1">
                <a:latin typeface="Consolas" charset="0"/>
              </a:rPr>
              <a:t>Hello</a:t>
            </a:r>
            <a:r>
              <a:rPr lang="en-US" altLang="x-none">
                <a:latin typeface="Consolas" charset="0"/>
              </a:rPr>
              <a:t> extends ConsoleProgram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public void </a:t>
            </a:r>
            <a:r>
              <a:rPr lang="en-US" altLang="x-none" b="1">
                <a:latin typeface="Consolas" charset="0"/>
              </a:rPr>
              <a:t>run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println("Hello,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905000"/>
            <a:ext cx="2905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extends </a:t>
            </a:r>
            <a:r>
              <a:rPr lang="en-US" altLang="x-none" sz="2200" dirty="0" err="1">
                <a:latin typeface="Consolas" charset="0"/>
              </a:rPr>
              <a:t>ConsoleProgram</a:t>
            </a:r>
            <a:r>
              <a:rPr lang="en-US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latin typeface="Consolas" charset="0"/>
              </a:rPr>
              <a:t>readLine</a:t>
            </a:r>
            <a:r>
              <a:rPr lang="en-US" altLang="x-none" sz="2200" b="1" dirty="0">
                <a:latin typeface="Consolas" charset="0"/>
              </a:rPr>
              <a:t>("What's your name?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latin typeface="Consolas" charset="0"/>
              </a:rPr>
              <a:t>readInt</a:t>
            </a:r>
            <a:r>
              <a:rPr lang="en-US" altLang="x-none" sz="2200" b="1" dirty="0">
                <a:latin typeface="Consolas" charset="0"/>
              </a:rPr>
              <a:t>("How old are you?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</a:t>
            </a:r>
            <a:r>
              <a:rPr lang="en-US" altLang="x-none" dirty="0" smtClean="0"/>
              <a:t>ACM library </a:t>
            </a:r>
            <a:r>
              <a:rPr lang="en-US" altLang="x-none" dirty="0"/>
              <a:t>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8648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static void main(String[] </a:t>
            </a:r>
            <a:r>
              <a:rPr lang="en-US" altLang="x-none" sz="2200" dirty="0" err="1">
                <a:latin typeface="Consolas" charset="0"/>
              </a:rPr>
              <a:t>args</a:t>
            </a:r>
            <a:r>
              <a:rPr lang="en-US" altLang="x-none" sz="22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r>
              <a:rPr lang="en-US" altLang="x-none" dirty="0"/>
              <a:t>In </a:t>
            </a:r>
            <a:r>
              <a:rPr lang="en-US" altLang="x-none" dirty="0" smtClean="0"/>
              <a:t>standard Java</a:t>
            </a:r>
            <a:r>
              <a:rPr lang="en-US" altLang="x-none" dirty="0"/>
              <a:t>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1523806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Graphics Programs</a:t>
            </a:r>
            <a:endParaRPr lang="en-US" altLang="x-none" dirty="0"/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The ACM library </a:t>
            </a:r>
            <a:r>
              <a:rPr lang="en-US" altLang="x-none" dirty="0" smtClean="0"/>
              <a:t>does </a:t>
            </a:r>
            <a:r>
              <a:rPr lang="en-US" altLang="x-none" dirty="0"/>
              <a:t>several things </a:t>
            </a:r>
            <a:r>
              <a:rPr lang="en-US" altLang="x-none" dirty="0" smtClean="0"/>
              <a:t>to make graphics easier:</a:t>
            </a:r>
            <a:endParaRPr lang="en-US" altLang="x-none" dirty="0"/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 smtClean="0"/>
              <a:t>In </a:t>
            </a:r>
            <a:r>
              <a:rPr lang="en-US" altLang="x-none" dirty="0"/>
              <a:t>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</a:t>
            </a:r>
            <a:r>
              <a:rPr lang="en-US" altLang="x-none" dirty="0" smtClean="0"/>
              <a:t>mouse </a:t>
            </a:r>
            <a:r>
              <a:rPr lang="en-US" altLang="x-none" dirty="0"/>
              <a:t>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13114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96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implements ActionListener</a:t>
            </a:r>
            <a:r>
              <a:rPr lang="en-US" altLang="x-none" sz="180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static void </a:t>
            </a:r>
            <a:r>
              <a:rPr lang="en-US" altLang="x-none" sz="1800" b="1">
                <a:latin typeface="Consolas" charset="0"/>
              </a:rPr>
              <a:t>main</a:t>
            </a:r>
            <a:r>
              <a:rPr lang="en-US" altLang="x-none" sz="1800">
                <a:latin typeface="Consolas" charset="0"/>
              </a:rPr>
              <a:t>(String[] args)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new ColorFun().init();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private JFrame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 = new JFrame("ColorFun");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frame.setSize(500,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frame.setVisible(true);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19005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Benefits of libraries:</a:t>
            </a:r>
          </a:p>
          <a:p>
            <a:pPr lvl="1"/>
            <a:r>
              <a:rPr lang="en-US" altLang="x-none" dirty="0"/>
              <a:t>simplify syntax/rough edges of language/API</a:t>
            </a:r>
          </a:p>
          <a:p>
            <a:pPr lvl="1"/>
            <a:r>
              <a:rPr lang="en-US" altLang="x-none" dirty="0"/>
              <a:t>avoid re-writing the same code over and over</a:t>
            </a:r>
          </a:p>
          <a:p>
            <a:pPr lvl="1"/>
            <a:r>
              <a:rPr lang="en-US" altLang="x-none" dirty="0"/>
              <a:t>possible to make advanced programs quickly</a:t>
            </a:r>
          </a:p>
          <a:p>
            <a:pPr lvl="1"/>
            <a:r>
              <a:rPr lang="en-US" altLang="x-none" dirty="0"/>
              <a:t>leverage work of others</a:t>
            </a:r>
          </a:p>
          <a:p>
            <a:pPr lvl="1"/>
            <a:endParaRPr lang="en-US" altLang="x-none" dirty="0"/>
          </a:p>
          <a:p>
            <a:r>
              <a:rPr lang="en-US" altLang="x-none" b="1" dirty="0"/>
              <a:t>Drawbacks of libraries:</a:t>
            </a:r>
          </a:p>
          <a:p>
            <a:pPr lvl="1"/>
            <a:r>
              <a:rPr lang="en-US" altLang="x-none" dirty="0"/>
              <a:t>learn a "dialect" of the language </a:t>
            </a:r>
            <a:r>
              <a:rPr lang="en-US" altLang="x-none" dirty="0" smtClean="0"/>
              <a:t>("ACM </a:t>
            </a:r>
            <a:r>
              <a:rPr lang="en-US" altLang="x-none" dirty="0"/>
              <a:t>Java" vs. "real Java")</a:t>
            </a:r>
          </a:p>
          <a:p>
            <a:pPr lvl="1"/>
            <a:r>
              <a:rPr lang="en-US" altLang="x-none" dirty="0"/>
              <a:t>lack of understanding of how lower levels or real APIs work</a:t>
            </a:r>
          </a:p>
          <a:p>
            <a:pPr lvl="1"/>
            <a:r>
              <a:rPr lang="en-US" altLang="x-none" dirty="0" smtClean="0"/>
              <a:t>some libraries can be buggy or lack documentation</a:t>
            </a:r>
          </a:p>
          <a:p>
            <a:pPr lvl="1"/>
            <a:r>
              <a:rPr lang="en-US" altLang="x-none" dirty="0" smtClean="0"/>
              <a:t>limitations </a:t>
            </a:r>
            <a:r>
              <a:rPr lang="en-US" altLang="x-none" dirty="0"/>
              <a:t>on usage; e.g. </a:t>
            </a:r>
            <a:r>
              <a:rPr lang="en-US" altLang="x-none" dirty="0" smtClean="0"/>
              <a:t>ACM </a:t>
            </a:r>
            <a:r>
              <a:rPr lang="en-US" altLang="x-none" dirty="0"/>
              <a:t>library cannot be re-distributed for commercial </a:t>
            </a:r>
            <a:r>
              <a:rPr lang="en-US" altLang="x-none" dirty="0" smtClean="0"/>
              <a:t>purposes</a:t>
            </a:r>
            <a:endParaRPr lang="en-US" altLang="x-none" dirty="0"/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72" y="1539240"/>
            <a:ext cx="12271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25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1576832"/>
            <a:ext cx="8118856" cy="4595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4040" y="633153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Lucida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imgs.xkcd.com</a:t>
            </a:r>
            <a:r>
              <a:rPr lang="en-US" dirty="0">
                <a:solidFill>
                  <a:srgbClr val="000000"/>
                </a:solidFill>
                <a:latin typeface="Lucida" charset="0"/>
              </a:rPr>
              <a:t>/comics/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standards.png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evens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&lt;&gt;();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evens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How does your phone communicate with Facebook?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 Java program on your </a:t>
            </a:r>
            <a:r>
              <a:rPr lang="en-US" sz="8400" b="1" dirty="0" smtClean="0"/>
              <a:t>phone</a:t>
            </a:r>
            <a:r>
              <a:rPr lang="en-US" sz="8400" dirty="0" smtClean="0"/>
              <a:t> talks to the Java program at </a:t>
            </a:r>
            <a:r>
              <a:rPr lang="en-US" sz="8400" b="1" dirty="0" smtClean="0"/>
              <a:t>Facebook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Android phones run Java. So do </a:t>
            </a:r>
            <a:r>
              <a:rPr lang="en-US" sz="2400" dirty="0"/>
              <a:t>F</a:t>
            </a:r>
            <a:r>
              <a:rPr lang="en-US" sz="2400" dirty="0" smtClean="0"/>
              <a:t>acebook servers!</a:t>
            </a:r>
            <a:endParaRPr lang="en-US" sz="2400" dirty="0"/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 106A Lunches!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Wednesday, 8/16</a:t>
            </a:r>
          </a:p>
          <a:p>
            <a:r>
              <a:rPr lang="en-US" sz="4400" dirty="0" smtClean="0"/>
              <a:t>Thursday, 8/17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(no lecture those days)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177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troccoli@stanford.edu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this login ok?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now logged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Nick Troccoli”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23" y="4859775"/>
            <a:ext cx="2781554" cy="174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308376"/>
            <a:ext cx="2328657" cy="1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There are two types of internet programs: </a:t>
            </a:r>
            <a:r>
              <a:rPr lang="en-US" sz="8400" b="1" dirty="0" smtClean="0"/>
              <a:t>clients</a:t>
            </a:r>
            <a:r>
              <a:rPr lang="en-US" sz="8400" dirty="0" smtClean="0"/>
              <a:t> and </a:t>
            </a:r>
            <a:r>
              <a:rPr lang="en-US" sz="8400" b="1" dirty="0" smtClean="0"/>
              <a:t>servers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b="1" dirty="0" smtClean="0"/>
              <a:t>Clients </a:t>
            </a:r>
            <a:r>
              <a:rPr lang="en-US" sz="8400" dirty="0" smtClean="0"/>
              <a:t>send </a:t>
            </a:r>
            <a:r>
              <a:rPr lang="en-US" sz="8400" b="1" dirty="0" smtClean="0"/>
              <a:t>requests</a:t>
            </a:r>
            <a:r>
              <a:rPr lang="en-US" sz="8400" dirty="0" smtClean="0"/>
              <a:t> to </a:t>
            </a:r>
            <a:r>
              <a:rPr lang="en-US" sz="8400" b="1" dirty="0" smtClean="0"/>
              <a:t>servers</a:t>
            </a:r>
            <a:r>
              <a:rPr lang="en-US" sz="8400" dirty="0" smtClean="0"/>
              <a:t>, who </a:t>
            </a:r>
            <a:r>
              <a:rPr lang="en-US" sz="8400" b="1" dirty="0" smtClean="0"/>
              <a:t>respond</a:t>
            </a:r>
            <a:r>
              <a:rPr lang="en-US" sz="8400" dirty="0" smtClean="0"/>
              <a:t> to those requests.</a:t>
            </a:r>
            <a:endParaRPr lang="en-US" sz="84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Servers Are Computer Programs!</a:t>
            </a:r>
            <a:endParaRPr lang="en-US" sz="3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Facebook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 smtClean="0"/>
              <a:t>=</a:t>
            </a:r>
            <a:endParaRPr lang="en-US" sz="6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Request?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03" y="1446633"/>
            <a:ext cx="3351794" cy="2379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87" y="4130039"/>
            <a:ext cx="57150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Hello 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000" dirty="0"/>
              <a:t>http://4f39fd79.ngrok.io</a:t>
            </a:r>
          </a:p>
          <a:p>
            <a:pPr algn="ctr"/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85673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is your music taste?</a:t>
            </a:r>
          </a:p>
          <a:p>
            <a:r>
              <a:rPr lang="en-US" sz="3600" dirty="0" smtClean="0"/>
              <a:t>How did you know you wanted to pursue CS?</a:t>
            </a:r>
          </a:p>
          <a:p>
            <a:r>
              <a:rPr lang="en-US" sz="3600" dirty="0" smtClean="0"/>
              <a:t>What was your first code for?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72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175" indent="0">
              <a:buNone/>
            </a:pPr>
            <a:endParaRPr lang="en-US" sz="36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718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Export to JAR</a:t>
            </a:r>
          </a:p>
        </p:txBody>
      </p:sp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124200"/>
            <a:ext cx="32956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0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Life After The ACM Libraries</a:t>
            </a:r>
            <a:endParaRPr lang="en-US" altLang="x-none" dirty="0"/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All quarter we have </a:t>
            </a:r>
            <a:r>
              <a:rPr lang="en-US" altLang="x-none" dirty="0" smtClean="0"/>
              <a:t>relied on the </a:t>
            </a:r>
            <a:r>
              <a:rPr lang="en-US" altLang="x-none" b="1" dirty="0" smtClean="0"/>
              <a:t>ACM Java </a:t>
            </a:r>
            <a:r>
              <a:rPr lang="en-US" altLang="x-none" b="1" dirty="0"/>
              <a:t>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9558"/>
            <a:ext cx="12350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848758"/>
            <a:ext cx="2514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777321"/>
            <a:ext cx="182880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2747158"/>
            <a:ext cx="122713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the ACM Libraries</a:t>
            </a:r>
            <a:endParaRPr lang="en-US" altLang="x-none" dirty="0"/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import </a:t>
            </a:r>
            <a:r>
              <a:rPr lang="en-GB" altLang="x-none" sz="2200" dirty="0" err="1">
                <a:latin typeface="Consolas" charset="0"/>
              </a:rPr>
              <a:t>acm.program</a:t>
            </a:r>
            <a:r>
              <a:rPr lang="en-GB" altLang="x-none" sz="2200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public class </a:t>
            </a:r>
            <a:r>
              <a:rPr lang="en-GB" altLang="x-none" sz="2200" dirty="0" err="1" smtClean="0">
                <a:latin typeface="Consolas" charset="0"/>
              </a:rPr>
              <a:t>MyProgram</a:t>
            </a:r>
            <a:r>
              <a:rPr lang="en-GB" altLang="x-none" sz="2200" dirty="0" smtClean="0">
                <a:latin typeface="Consolas" charset="0"/>
              </a:rPr>
              <a:t> </a:t>
            </a:r>
            <a:r>
              <a:rPr lang="en-GB" altLang="x-none" sz="2200" b="1" dirty="0" smtClean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    </a:t>
            </a:r>
            <a:r>
              <a:rPr lang="en-GB" altLang="x-none" sz="2200" dirty="0" err="1">
                <a:latin typeface="Consolas" charset="0"/>
              </a:rPr>
              <a:t>println</a:t>
            </a:r>
            <a:r>
              <a:rPr lang="en-GB" altLang="x-none" sz="22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r>
              <a:rPr lang="en-GB" altLang="x-none" dirty="0"/>
              <a:t>This is a console program written using the </a:t>
            </a:r>
            <a:r>
              <a:rPr lang="en-GB" altLang="x-none" dirty="0" smtClean="0"/>
              <a:t>ACM libraries</a:t>
            </a:r>
            <a:r>
              <a:rPr lang="en-GB" altLang="x-none" dirty="0"/>
              <a:t>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653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 program = </a:t>
            </a:r>
            <a:r>
              <a:rPr lang="en-GB" altLang="x-none" sz="3200" b="1" dirty="0" smtClean="0">
                <a:latin typeface="Consolas" charset="0"/>
              </a:rPr>
              <a:t>new</a:t>
            </a:r>
            <a:r>
              <a:rPr lang="en-GB" altLang="x-none" sz="3200" dirty="0" smtClean="0">
                <a:latin typeface="Consolas" charset="0"/>
              </a:rPr>
              <a:t> </a:t>
            </a: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program.init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program.run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74347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8005</TotalTime>
  <Words>1423</Words>
  <Application>Microsoft Macintosh PowerPoint</Application>
  <PresentationFormat>On-screen Show (4:3)</PresentationFormat>
  <Paragraphs>314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Andale Mono</vt:lpstr>
      <vt:lpstr>Calibri</vt:lpstr>
      <vt:lpstr>Consolas</vt:lpstr>
      <vt:lpstr>Courier</vt:lpstr>
      <vt:lpstr>Lucida</vt:lpstr>
      <vt:lpstr>Tahoma</vt:lpstr>
      <vt:lpstr>Verdana</vt:lpstr>
      <vt:lpstr>Wingdings</vt:lpstr>
      <vt:lpstr>Arial</vt:lpstr>
      <vt:lpstr>DarkRedTop</vt:lpstr>
      <vt:lpstr>CS 106A, Lecture 25 Life After CS 106A, Part 1</vt:lpstr>
      <vt:lpstr>Plan for today</vt:lpstr>
      <vt:lpstr>CS 106A Lunches!</vt:lpstr>
      <vt:lpstr>Anonymous Questions</vt:lpstr>
      <vt:lpstr>Plan for today</vt:lpstr>
      <vt:lpstr>Export to JAR</vt:lpstr>
      <vt:lpstr>Life After The ACM Libraries</vt:lpstr>
      <vt:lpstr>Using the ACM Libraries</vt:lpstr>
      <vt:lpstr>Pulling Back The Covers</vt:lpstr>
      <vt:lpstr>Pulling Back The Covers</vt:lpstr>
      <vt:lpstr>A Barebones Java Program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Plan for today</vt:lpstr>
      <vt:lpstr>Programming Languages</vt:lpstr>
      <vt:lpstr>Programming Languages</vt:lpstr>
      <vt:lpstr>Java</vt:lpstr>
      <vt:lpstr>C++</vt:lpstr>
      <vt:lpstr>Python</vt:lpstr>
      <vt:lpstr>Javascript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Servers Are Computer Programs!</vt:lpstr>
      <vt:lpstr>Servers</vt:lpstr>
      <vt:lpstr>What is a Request?</vt:lpstr>
      <vt:lpstr>Clients</vt:lpstr>
      <vt:lpstr>URL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821</cp:revision>
  <cp:lastPrinted>2017-08-09T18:17:30Z</cp:lastPrinted>
  <dcterms:created xsi:type="dcterms:W3CDTF">2017-04-27T05:20:22Z</dcterms:created>
  <dcterms:modified xsi:type="dcterms:W3CDTF">2017-08-09T19:22:01Z</dcterms:modified>
</cp:coreProperties>
</file>